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97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336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9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41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211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3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1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13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78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2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05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5067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75" r:id="rId5"/>
    <p:sldLayoutId id="2147483680" r:id="rId6"/>
    <p:sldLayoutId id="2147483676" r:id="rId7"/>
    <p:sldLayoutId id="2147483677" r:id="rId8"/>
    <p:sldLayoutId id="2147483678" r:id="rId9"/>
    <p:sldLayoutId id="2147483679" r:id="rId10"/>
    <p:sldLayoutId id="214748368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8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B00A26AB-E1BA-4180-829A-BF134BA81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20" name="Straight Connector 12">
            <a:extLst>
              <a:ext uri="{FF2B5EF4-FFF2-40B4-BE49-F238E27FC236}">
                <a16:creationId xmlns:a16="http://schemas.microsoft.com/office/drawing/2014/main" id="{F498A24E-F6AC-42A6-8BC2-1A91D9768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4">
            <a:extLst>
              <a:ext uri="{FF2B5EF4-FFF2-40B4-BE49-F238E27FC236}">
                <a16:creationId xmlns:a16="http://schemas.microsoft.com/office/drawing/2014/main" id="{6679D7AD-A487-4DDE-950D-32D2410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3D </a:t>
            </a:r>
            <a:r>
              <a:rPr lang="ko-KR" altLang="en-US" sz="4800" dirty="0"/>
              <a:t>당구게임 프로젝트</a:t>
            </a:r>
          </a:p>
        </p:txBody>
      </p:sp>
    </p:spTree>
    <p:extLst>
      <p:ext uri="{BB962C8B-B14F-4D97-AF65-F5344CB8AC3E}">
        <p14:creationId xmlns:p14="http://schemas.microsoft.com/office/powerpoint/2010/main" val="2950256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3D </a:t>
            </a:r>
            <a:r>
              <a:rPr lang="ko-KR" altLang="en-US" sz="4800" dirty="0"/>
              <a:t>당구게임 프로젝트</a:t>
            </a:r>
          </a:p>
        </p:txBody>
      </p:sp>
      <p:pic>
        <p:nvPicPr>
          <p:cNvPr id="2" name="그림 1" descr="스크린샷, 멀티미디어 소프트웨어, 그래픽 소프트웨어, 텍스트이(가) 표시된 사진&#10;&#10;자동 생성된 설명">
            <a:extLst>
              <a:ext uri="{FF2B5EF4-FFF2-40B4-BE49-F238E27FC236}">
                <a16:creationId xmlns:a16="http://schemas.microsoft.com/office/drawing/2014/main" id="{EA2BE666-91E1-8ED9-7577-51E273381D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47" t="33091" r="30700" b="40614"/>
          <a:stretch/>
        </p:blipFill>
        <p:spPr bwMode="auto">
          <a:xfrm>
            <a:off x="2022644" y="2355951"/>
            <a:ext cx="7490472" cy="367928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523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3D </a:t>
            </a:r>
            <a:r>
              <a:rPr lang="ko-KR" altLang="en-US" sz="4800" dirty="0"/>
              <a:t>당구게임 프로젝트</a:t>
            </a:r>
          </a:p>
        </p:txBody>
      </p:sp>
      <p:pic>
        <p:nvPicPr>
          <p:cNvPr id="2" name="그림 1" descr="스크린샷, 텍스트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8C797191-1CB3-53BF-A9BA-A44D69F275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81" t="14773" r="29371" b="44159"/>
          <a:stretch/>
        </p:blipFill>
        <p:spPr bwMode="auto">
          <a:xfrm>
            <a:off x="2872509" y="2136177"/>
            <a:ext cx="6000750" cy="37433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38847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3D </a:t>
            </a:r>
            <a:r>
              <a:rPr lang="ko-KR" altLang="en-US" sz="4800" dirty="0"/>
              <a:t>당구게임 프로젝트</a:t>
            </a:r>
          </a:p>
        </p:txBody>
      </p:sp>
      <p:pic>
        <p:nvPicPr>
          <p:cNvPr id="2" name="그림 1" descr="스크린샷, 텍스트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68D49CB6-A129-AEDB-1F6A-AAF5B41D52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07" t="21863" r="36849" b="51546"/>
          <a:stretch/>
        </p:blipFill>
        <p:spPr bwMode="auto">
          <a:xfrm>
            <a:off x="3061652" y="2609456"/>
            <a:ext cx="6068695" cy="29813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12781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3D </a:t>
            </a:r>
            <a:r>
              <a:rPr lang="ko-KR" altLang="en-US" sz="4800" dirty="0"/>
              <a:t>당구게임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DF9A6C-3FDB-2448-077A-52BD3F27FC72}"/>
              </a:ext>
            </a:extLst>
          </p:cNvPr>
          <p:cNvSpPr txBox="1"/>
          <p:nvPr/>
        </p:nvSpPr>
        <p:spPr>
          <a:xfrm>
            <a:off x="3047301" y="2125387"/>
            <a:ext cx="6094602" cy="26114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0">
              <a:lnSpc>
                <a:spcPct val="115000"/>
              </a:lnSpc>
            </a:pPr>
            <a:r>
              <a:rPr lang="ko-KR" altLang="ko-KR" sz="3600" b="1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연구 결과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선 운동과 회전 운동을 기존의 물리 시뮬레이터의 도움을 받지 않고 완전히 새로운 방식으로 구현 할 수 있었다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특히 마찰로 인한 감쇠와 회전 운동이 선 운동에 영향을 주는 부분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,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그리고 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3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차원 공간에서의 충돌이 효과적으로 구현된 부분은 고무적이다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778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473E68-1DD2-7B39-EC7A-3189B7A365AF}"/>
              </a:ext>
            </a:extLst>
          </p:cNvPr>
          <p:cNvSpPr txBox="1"/>
          <p:nvPr/>
        </p:nvSpPr>
        <p:spPr>
          <a:xfrm>
            <a:off x="3047301" y="691918"/>
            <a:ext cx="6094602" cy="5478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0">
              <a:lnSpc>
                <a:spcPct val="115000"/>
              </a:lnSpc>
            </a:pPr>
            <a:r>
              <a:rPr lang="ko-KR" altLang="ko-KR" sz="3600" b="1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결론 및 기대효과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3600" b="1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물리 시뮬레이터의 도움 없이 새로운 방식으로 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3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차원 공간에서의 선형 운동과 각 운동 그리고 충돌과 그로 인한 변화 와 감쇠를 구현하였음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이를 통해서 다양한 방식으로 응용을 통해서 좀 더 실감나는 게임의 구현이 가능해짐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ko-KR" altLang="ko-KR" sz="3600" b="1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추후 연구 방향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b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</a:b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더욱 실감나는 구현을 위해 현실의 물리법칙에 존재하는 전자기학과 같은 요소들을 추가 하는 등 더욱 더 현실의 물리 법칙을 반영한 시스템을 구현 할 수 있음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2949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3D </a:t>
            </a:r>
            <a:r>
              <a:rPr lang="ko-KR" altLang="en-US" sz="4800" dirty="0"/>
              <a:t>당구게임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D9BA14-8465-9AF9-20DB-B8CD1C4D840B}"/>
              </a:ext>
            </a:extLst>
          </p:cNvPr>
          <p:cNvSpPr txBox="1"/>
          <p:nvPr/>
        </p:nvSpPr>
        <p:spPr>
          <a:xfrm>
            <a:off x="3047301" y="2650884"/>
            <a:ext cx="6094602" cy="156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0">
              <a:lnSpc>
                <a:spcPct val="115000"/>
              </a:lnSpc>
            </a:pPr>
            <a:r>
              <a:rPr lang="en-US" altLang="ko-KR" sz="3600" b="1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</a:t>
            </a:r>
            <a:r>
              <a:rPr lang="ko-KR" altLang="ko-KR" sz="3600" b="1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참고문헌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/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/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[1]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고재협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,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방정원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현실감 높은 게임 구현을 위한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차원 공간상의 원형 물체의 탄성충돌 모델 연구</a:t>
            </a:r>
          </a:p>
        </p:txBody>
      </p:sp>
    </p:spTree>
    <p:extLst>
      <p:ext uri="{BB962C8B-B14F-4D97-AF65-F5344CB8AC3E}">
        <p14:creationId xmlns:p14="http://schemas.microsoft.com/office/powerpoint/2010/main" val="2664272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/>
              <a:t>연구 배경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F8734C-97E9-CC82-BDA0-B17516BF2298}"/>
              </a:ext>
            </a:extLst>
          </p:cNvPr>
          <p:cNvSpPr txBox="1"/>
          <p:nvPr/>
        </p:nvSpPr>
        <p:spPr>
          <a:xfrm>
            <a:off x="2654946" y="2441838"/>
            <a:ext cx="6160654" cy="1974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0">
              <a:lnSpc>
                <a:spcPct val="115000"/>
              </a:lnSpc>
            </a:pP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참신하고 재미있는 게임을 생각해보던 중 기존의 당구 게임을 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3D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공간으로 확장하면 현실세계의 물리 법칙의 구현을 가상 현실에 옮김으로써 도전과 재미를 모두 함께 할 수 있다고 생각함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또한 기존의 물리 시뮬레이터를 활용하는 대신 직접 현실의 물리 법칙을 구현하는 것은 큰 도전이 될 것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203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D9AAB051-A37E-AA5F-1C1E-EFCE433000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8073" y="53134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2.1. </a:t>
            </a:r>
            <a:r>
              <a:rPr kumimoji="0" lang="ko-KR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기존 당구 게임</a:t>
            </a:r>
            <a:endParaRPr kumimoji="0" lang="ko-KR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5" name="그림 1" descr="포켓볼 당구 게임 - 플래시게임 | 와플래시 아카이브">
            <a:extLst>
              <a:ext uri="{FF2B5EF4-FFF2-40B4-BE49-F238E27FC236}">
                <a16:creationId xmlns:a16="http://schemas.microsoft.com/office/drawing/2014/main" id="{B66E4A74-61D1-2D45-0E91-4B6749751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5396" y="1281112"/>
            <a:ext cx="8272732" cy="429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54EC82FA-83EE-D3BB-8592-C5292AB2CD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3846" y="586945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기존 당구 게임은 물리 법칙의 구현이나 공간면에서 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2D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라는 한계점이 있음</a:t>
            </a:r>
            <a:endParaRPr kumimoji="0" lang="ko-KR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51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05397" y="1129378"/>
            <a:ext cx="8595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/>
              <a:t>제안연구의 중요성 및 독창성</a:t>
            </a:r>
          </a:p>
        </p:txBody>
      </p:sp>
    </p:spTree>
    <p:extLst>
      <p:ext uri="{BB962C8B-B14F-4D97-AF65-F5344CB8AC3E}">
        <p14:creationId xmlns:p14="http://schemas.microsoft.com/office/powerpoint/2010/main" val="1877181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3D </a:t>
            </a:r>
            <a:r>
              <a:rPr lang="ko-KR" altLang="en-US" sz="4800" dirty="0"/>
              <a:t>당구게임 프로젝트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D8E269E-7FBC-DD9A-8639-EE6B1F4F55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430487"/>
              </p:ext>
            </p:extLst>
          </p:nvPr>
        </p:nvGraphicFramePr>
        <p:xfrm>
          <a:off x="3279565" y="2398142"/>
          <a:ext cx="6675318" cy="37956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11518">
                  <a:extLst>
                    <a:ext uri="{9D8B030D-6E8A-4147-A177-3AD203B41FA5}">
                      <a16:colId xmlns:a16="http://schemas.microsoft.com/office/drawing/2014/main" val="2366154197"/>
                    </a:ext>
                  </a:extLst>
                </a:gridCol>
                <a:gridCol w="4063800">
                  <a:extLst>
                    <a:ext uri="{9D8B030D-6E8A-4147-A177-3AD203B41FA5}">
                      <a16:colId xmlns:a16="http://schemas.microsoft.com/office/drawing/2014/main" val="2092612574"/>
                    </a:ext>
                  </a:extLst>
                </a:gridCol>
              </a:tblGrid>
              <a:tr h="641152"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</a:pPr>
                      <a:r>
                        <a:rPr lang="ko-KR" sz="1050" kern="0">
                          <a:effectLst/>
                        </a:rPr>
                        <a:t>선형 댐핑</a:t>
                      </a:r>
                      <a:r>
                        <a:rPr lang="en-US" sz="1050" kern="0">
                          <a:effectLst/>
                        </a:rPr>
                        <a:t>(Linear Damping)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09550" marR="209550" marT="123825" marB="123825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</a:pPr>
                      <a:r>
                        <a:rPr lang="ko-KR" sz="1050" kern="0">
                          <a:effectLst/>
                        </a:rPr>
                        <a:t>가해지면 선형 이동을 줄이는</a:t>
                      </a:r>
                      <a:r>
                        <a:rPr lang="en-US" sz="1050" kern="0">
                          <a:effectLst/>
                        </a:rPr>
                        <a:t> '</a:t>
                      </a:r>
                      <a:r>
                        <a:rPr lang="ko-KR" sz="1050" kern="0">
                          <a:effectLst/>
                        </a:rPr>
                        <a:t>항력</a:t>
                      </a:r>
                      <a:r>
                        <a:rPr lang="en-US" sz="1050" kern="0">
                          <a:effectLst/>
                        </a:rPr>
                        <a:t>'</a:t>
                      </a:r>
                      <a:r>
                        <a:rPr lang="ko-KR" sz="1050" kern="0">
                          <a:effectLst/>
                        </a:rPr>
                        <a:t>입니다</a:t>
                      </a:r>
                      <a:r>
                        <a:rPr lang="en-US" sz="1050" kern="0">
                          <a:effectLst/>
                        </a:rPr>
                        <a:t>.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09550" marR="209550" marT="123825" marB="123825"/>
                </a:tc>
                <a:extLst>
                  <a:ext uri="{0D108BD9-81ED-4DB2-BD59-A6C34878D82A}">
                    <a16:rowId xmlns:a16="http://schemas.microsoft.com/office/drawing/2014/main" val="3289135961"/>
                  </a:ext>
                </a:extLst>
              </a:tr>
              <a:tr h="641152"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</a:pPr>
                      <a:r>
                        <a:rPr lang="ko-KR" sz="1050" kern="0">
                          <a:effectLst/>
                        </a:rPr>
                        <a:t>각 댐핑</a:t>
                      </a:r>
                      <a:r>
                        <a:rPr lang="en-US" sz="1050" kern="0">
                          <a:effectLst/>
                        </a:rPr>
                        <a:t>(Angular Damping)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09550" marR="209550" marT="123825" marB="123825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</a:pPr>
                      <a:r>
                        <a:rPr lang="ko-KR" sz="1050" kern="0">
                          <a:effectLst/>
                        </a:rPr>
                        <a:t>가해지면 각 이동을 줄이는</a:t>
                      </a:r>
                      <a:r>
                        <a:rPr lang="en-US" sz="1050" kern="0">
                          <a:effectLst/>
                        </a:rPr>
                        <a:t> '</a:t>
                      </a:r>
                      <a:r>
                        <a:rPr lang="ko-KR" sz="1050" kern="0">
                          <a:effectLst/>
                        </a:rPr>
                        <a:t>항력</a:t>
                      </a:r>
                      <a:r>
                        <a:rPr lang="en-US" sz="1050" kern="0">
                          <a:effectLst/>
                        </a:rPr>
                        <a:t>'</a:t>
                      </a:r>
                      <a:r>
                        <a:rPr lang="ko-KR" sz="1050" kern="0">
                          <a:effectLst/>
                        </a:rPr>
                        <a:t>입니다</a:t>
                      </a:r>
                      <a:r>
                        <a:rPr lang="en-US" sz="1050" kern="0">
                          <a:effectLst/>
                        </a:rPr>
                        <a:t>.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09550" marR="209550" marT="123825" marB="123825"/>
                </a:tc>
                <a:extLst>
                  <a:ext uri="{0D108BD9-81ED-4DB2-BD59-A6C34878D82A}">
                    <a16:rowId xmlns:a16="http://schemas.microsoft.com/office/drawing/2014/main" val="3086779477"/>
                  </a:ext>
                </a:extLst>
              </a:tr>
              <a:tr h="1651991"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</a:pPr>
                      <a:r>
                        <a:rPr lang="ko-KR" sz="1050" kern="0">
                          <a:effectLst/>
                        </a:rPr>
                        <a:t>안정화 한계치 배수</a:t>
                      </a:r>
                      <a:r>
                        <a:rPr lang="en-US" sz="1050" kern="0">
                          <a:effectLst/>
                        </a:rPr>
                        <a:t>(Stabilization Threshold Multiplier)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09550" marR="209550" marT="123825" marB="123825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</a:pPr>
                      <a:r>
                        <a:rPr lang="ko-KR" sz="1050" kern="0">
                          <a:effectLst/>
                        </a:rPr>
                        <a:t>피직스 안정화 기능이 활성화된 경우 이 바디에 적용되는 안정화 지수입니다</a:t>
                      </a:r>
                      <a:r>
                        <a:rPr lang="en-US" sz="1050" kern="0">
                          <a:effectLst/>
                        </a:rPr>
                        <a:t>. </a:t>
                      </a:r>
                      <a:r>
                        <a:rPr lang="ko-KR" sz="1050" kern="0">
                          <a:effectLst/>
                        </a:rPr>
                        <a:t>숫자가 클수록 바디가 더욱 적극적으로 안정화되지만</a:t>
                      </a:r>
                      <a:r>
                        <a:rPr lang="en-US" sz="1050" kern="0">
                          <a:effectLst/>
                        </a:rPr>
                        <a:t>, </a:t>
                      </a:r>
                      <a:r>
                        <a:rPr lang="ko-KR" sz="1050" kern="0">
                          <a:effectLst/>
                        </a:rPr>
                        <a:t>저속에서 운동량이 줄어들 수 있습니다</a:t>
                      </a:r>
                      <a:r>
                        <a:rPr lang="en-US" sz="1050" kern="0">
                          <a:effectLst/>
                        </a:rPr>
                        <a:t>. </a:t>
                      </a:r>
                      <a:r>
                        <a:rPr lang="ko-KR" sz="1050" kern="0">
                          <a:effectLst/>
                        </a:rPr>
                        <a:t>값이</a:t>
                      </a:r>
                      <a:r>
                        <a:rPr lang="en-US" sz="1050" kern="0">
                          <a:effectLst/>
                        </a:rPr>
                        <a:t> 0</a:t>
                      </a:r>
                      <a:r>
                        <a:rPr lang="ko-KR" sz="1050" kern="0">
                          <a:effectLst/>
                        </a:rPr>
                        <a:t>이면 이 바디가 안정화되지 않습니다</a:t>
                      </a:r>
                      <a:r>
                        <a:rPr lang="en-US" sz="1050" kern="0">
                          <a:effectLst/>
                        </a:rPr>
                        <a:t>.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09550" marR="209550" marT="123825" marB="123825"/>
                </a:tc>
                <a:extLst>
                  <a:ext uri="{0D108BD9-81ED-4DB2-BD59-A6C34878D82A}">
                    <a16:rowId xmlns:a16="http://schemas.microsoft.com/office/drawing/2014/main" val="1699230260"/>
                  </a:ext>
                </a:extLst>
              </a:tr>
              <a:tr h="861328"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</a:pPr>
                      <a:r>
                        <a:rPr lang="ko-KR" sz="1050" kern="0">
                          <a:effectLst/>
                        </a:rPr>
                        <a:t>관성 텐서 스케일</a:t>
                      </a:r>
                      <a:r>
                        <a:rPr lang="en-US" sz="1050" kern="0">
                          <a:effectLst/>
                        </a:rPr>
                        <a:t>(Inertia Tensor Scale)</a:t>
                      </a:r>
                      <a:endParaRPr lang="ko-KR" sz="10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09550" marR="209550" marT="123825" marB="123825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</a:pPr>
                      <a:r>
                        <a:rPr lang="ko-KR" sz="1050" kern="0" dirty="0" err="1">
                          <a:effectLst/>
                        </a:rPr>
                        <a:t>인스턴스별</a:t>
                      </a:r>
                      <a:r>
                        <a:rPr lang="ko-KR" sz="1050" kern="0" dirty="0">
                          <a:effectLst/>
                        </a:rPr>
                        <a:t> 관성 스케일링입니다</a:t>
                      </a:r>
                      <a:r>
                        <a:rPr lang="en-US" sz="1050" kern="0" dirty="0">
                          <a:effectLst/>
                        </a:rPr>
                        <a:t>. </a:t>
                      </a:r>
                      <a:r>
                        <a:rPr lang="ko-KR" sz="1050" kern="0" dirty="0">
                          <a:effectLst/>
                        </a:rPr>
                        <a:t>값이 클수록 회전이 어렵습니다</a:t>
                      </a:r>
                      <a:r>
                        <a:rPr lang="en-US" sz="1050" kern="0" dirty="0">
                          <a:effectLst/>
                        </a:rPr>
                        <a:t>.</a:t>
                      </a:r>
                      <a:endParaRPr lang="ko-KR" sz="10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209550" marR="209550" marT="123825" marB="123825"/>
                </a:tc>
                <a:extLst>
                  <a:ext uri="{0D108BD9-81ED-4DB2-BD59-A6C34878D82A}">
                    <a16:rowId xmlns:a16="http://schemas.microsoft.com/office/drawing/2014/main" val="1166320392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66AEB1EC-6833-FE83-A94E-98B26556B7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9565" y="2601921"/>
            <a:ext cx="1461415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kumimoji="0" lang="en-US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382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0DB59F-0F35-6B49-C894-26939E7599EF}"/>
              </a:ext>
            </a:extLst>
          </p:cNvPr>
          <p:cNvSpPr txBox="1"/>
          <p:nvPr/>
        </p:nvSpPr>
        <p:spPr>
          <a:xfrm>
            <a:off x="572548" y="1154545"/>
            <a:ext cx="6094602" cy="3885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3.1.1 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선형 움직임 구현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Power 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변수를 설정하고 매 프레임마다 </a:t>
            </a: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power 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변수의 값이 일정한 비율로 줄어들게 하여 감쇠를 구현한다</a:t>
            </a: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 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또한</a:t>
            </a: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power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변수에 비례한 수치만큼 이동하도록 하여 선형 움직임을 구현한다</a:t>
            </a: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3.1.2 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선형 충돌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선형 충돌에서는 </a:t>
            </a: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3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차원 공간에서의 탄성 충돌의 구현을 위해 다음과 유사한 방식으로 동작한다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4" name="그림 3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17479D51-C0C8-9FB7-EA83-EB565F50B8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25" t="21863" r="36351" b="53319"/>
          <a:stretch/>
        </p:blipFill>
        <p:spPr bwMode="auto">
          <a:xfrm>
            <a:off x="6999827" y="1064889"/>
            <a:ext cx="4619625" cy="44094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CD6B41-3D66-5592-306E-616C30DAB2CC}"/>
              </a:ext>
            </a:extLst>
          </p:cNvPr>
          <p:cNvSpPr txBox="1"/>
          <p:nvPr/>
        </p:nvSpPr>
        <p:spPr>
          <a:xfrm>
            <a:off x="6893654" y="5584902"/>
            <a:ext cx="6153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[1]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6099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" name="그림 1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0DB77C4E-B6DF-B1D3-246D-BE69E96E71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25" t="21863" r="36351" b="53319"/>
          <a:stretch/>
        </p:blipFill>
        <p:spPr bwMode="auto">
          <a:xfrm>
            <a:off x="1236591" y="972610"/>
            <a:ext cx="4619625" cy="44094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EE2179-3A25-D36B-6868-CC7EB4C7D16E}"/>
              </a:ext>
            </a:extLst>
          </p:cNvPr>
          <p:cNvSpPr txBox="1"/>
          <p:nvPr/>
        </p:nvSpPr>
        <p:spPr>
          <a:xfrm>
            <a:off x="5856216" y="1313174"/>
            <a:ext cx="6094602" cy="13372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0">
              <a:lnSpc>
                <a:spcPct val="115000"/>
              </a:lnSpc>
            </a:pPr>
            <a:r>
              <a:rPr lang="ko-KR" altLang="ko-KR" sz="1800" ker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이를 위해 </a:t>
            </a:r>
            <a:r>
              <a:rPr lang="en-US" altLang="ko-KR" sz="1800" ker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3</a:t>
            </a:r>
            <a:r>
              <a:rPr lang="ko-KR" altLang="ko-KR" sz="1800" ker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차원 공간에서 충돌하는 두 물체의 중심을 이용하여 두 물체의 충돌면의 법선 벡터를 구하고 충돌면을 기준으로 두 물체의 운동량을 교환하는 과정을 통해서 물체의 충돌을 구현하였다</a:t>
            </a:r>
            <a:r>
              <a:rPr lang="en-US" altLang="ko-KR" sz="1800" ker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ko-KR" sz="1800" kern="1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916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3D </a:t>
            </a:r>
            <a:r>
              <a:rPr lang="ko-KR" altLang="en-US" sz="4800" dirty="0"/>
              <a:t>당구게임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5A9626-366E-9979-24DC-5A7A1C2816DB}"/>
              </a:ext>
            </a:extLst>
          </p:cNvPr>
          <p:cNvSpPr txBox="1"/>
          <p:nvPr/>
        </p:nvSpPr>
        <p:spPr>
          <a:xfrm>
            <a:off x="3047301" y="2443936"/>
            <a:ext cx="6094602" cy="1974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3.1.3 </a:t>
            </a:r>
            <a:r>
              <a:rPr lang="ko-KR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각운동량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 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spin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이라는 값을 통해서 </a:t>
            </a:r>
            <a:r>
              <a:rPr lang="en-US" altLang="ko-KR" sz="1800" kern="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x,y,z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축을 기준으로 한 각 운동량을 설정해 주었으며 이는 선 운동량과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508000" algn="just" latinLnBrk="0">
              <a:lnSpc>
                <a:spcPct val="115000"/>
              </a:lnSpc>
            </a:pP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마찬가지로 매 프레임마다 조금씩 감쇠한다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 </a:t>
            </a:r>
            <a:r>
              <a:rPr lang="ko-KR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또한 각 운동량은 선 운동에 영향을 끼치도록 설정되었다</a:t>
            </a:r>
            <a:r>
              <a:rPr lang="en-US" altLang="ko-KR" sz="1800" kern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839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" descr="하늘에 있는 다채로운 패턴">
            <a:extLst>
              <a:ext uri="{FF2B5EF4-FFF2-40B4-BE49-F238E27FC236}">
                <a16:creationId xmlns:a16="http://schemas.microsoft.com/office/drawing/2014/main" id="{F51C64F9-7E8E-3B16-8198-750158DDB4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38" b="101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CF2571-279B-1491-6C92-AD5786FEB8E1}"/>
              </a:ext>
            </a:extLst>
          </p:cNvPr>
          <p:cNvSpPr txBox="1"/>
          <p:nvPr/>
        </p:nvSpPr>
        <p:spPr>
          <a:xfrm>
            <a:off x="2872509" y="1154545"/>
            <a:ext cx="6862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/>
              <a:t>3D </a:t>
            </a:r>
            <a:r>
              <a:rPr lang="ko-KR" altLang="en-US" sz="4800" dirty="0"/>
              <a:t>당구게임 프로젝트</a:t>
            </a:r>
          </a:p>
        </p:txBody>
      </p:sp>
      <p:pic>
        <p:nvPicPr>
          <p:cNvPr id="2" name="aa - 언리얼 에디터 2023-05-26 18-55-31">
            <a:hlinkClick r:id="" action="ppaction://media"/>
            <a:extLst>
              <a:ext uri="{FF2B5EF4-FFF2-40B4-BE49-F238E27FC236}">
                <a16:creationId xmlns:a16="http://schemas.microsoft.com/office/drawing/2014/main" id="{A3B0F581-AD3C-8979-0243-43865E3C90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06397" y="103981"/>
            <a:ext cx="12192000" cy="665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44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ribune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7"/>
      </a:lt2>
      <a:accent1>
        <a:srgbClr val="7DAD88"/>
      </a:accent1>
      <a:accent2>
        <a:srgbClr val="6FAC96"/>
      </a:accent2>
      <a:accent3>
        <a:srgbClr val="7DA9AC"/>
      </a:accent3>
      <a:accent4>
        <a:srgbClr val="7B9EBE"/>
      </a:accent4>
      <a:accent5>
        <a:srgbClr val="9399CA"/>
      </a:accent5>
      <a:accent6>
        <a:srgbClr val="8F7BBE"/>
      </a:accent6>
      <a:hlink>
        <a:srgbClr val="AE699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440</Words>
  <Application>Microsoft Office PowerPoint</Application>
  <PresentationFormat>와이드스크린</PresentationFormat>
  <Paragraphs>49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Amasis MT Pro Medium</vt:lpstr>
      <vt:lpstr>Arial</vt:lpstr>
      <vt:lpstr>Univers Light</vt:lpstr>
      <vt:lpstr>TribuneVTI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 강연</dc:creator>
  <cp:lastModifiedBy>고 강연</cp:lastModifiedBy>
  <cp:revision>9</cp:revision>
  <dcterms:created xsi:type="dcterms:W3CDTF">2023-06-09T09:30:35Z</dcterms:created>
  <dcterms:modified xsi:type="dcterms:W3CDTF">2023-06-12T06:59:53Z</dcterms:modified>
</cp:coreProperties>
</file>

<file path=docProps/thumbnail.jpeg>
</file>